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8" r:id="rId3"/>
    <p:sldId id="261" r:id="rId4"/>
    <p:sldId id="270" r:id="rId5"/>
    <p:sldId id="269" r:id="rId6"/>
    <p:sldId id="271" r:id="rId7"/>
    <p:sldId id="277" r:id="rId8"/>
    <p:sldId id="258" r:id="rId9"/>
    <p:sldId id="266" r:id="rId10"/>
    <p:sldId id="262" r:id="rId11"/>
    <p:sldId id="264" r:id="rId12"/>
    <p:sldId id="263" r:id="rId13"/>
    <p:sldId id="265" r:id="rId14"/>
    <p:sldId id="267" r:id="rId15"/>
    <p:sldId id="274" r:id="rId16"/>
    <p:sldId id="268" r:id="rId17"/>
    <p:sldId id="272" r:id="rId18"/>
    <p:sldId id="273" r:id="rId19"/>
    <p:sldId id="275" r:id="rId20"/>
    <p:sldId id="276" r:id="rId21"/>
  </p:sldIdLst>
  <p:sldSz cx="9906000" cy="6858000" type="A4"/>
  <p:notesSz cx="6669088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09" autoAdjust="0"/>
  </p:normalViewPr>
  <p:slideViewPr>
    <p:cSldViewPr>
      <p:cViewPr varScale="1">
        <p:scale>
          <a:sx n="115" d="100"/>
          <a:sy n="115" d="100"/>
        </p:scale>
        <p:origin x="-1242" y="-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8250" y="1"/>
            <a:ext cx="288925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98842-9CC1-467D-831C-D1470A9CC0F0}" type="datetimeFigureOut">
              <a:rPr lang="it-IT" smtClean="0"/>
              <a:t>06/12/2012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B5434-D95A-49BF-85C4-0E0EA869C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872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8031F-D22A-4A69-B249-ED792C7E5AB6}" type="datetimeFigureOut">
              <a:rPr lang="it-IT" smtClean="0"/>
              <a:t>06/12/2012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46113" y="744538"/>
            <a:ext cx="537686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15908"/>
            <a:ext cx="5335270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BF3F6-14FB-4126-9C1A-8949CCDD9C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19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46113" y="744538"/>
            <a:ext cx="5376862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BF3F6-14FB-4126-9C1A-8949CCDD9C3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765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46113" y="744538"/>
            <a:ext cx="5376862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BF3F6-14FB-4126-9C1A-8949CCDD9C3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765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46113" y="744538"/>
            <a:ext cx="5376862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BF3F6-14FB-4126-9C1A-8949CCDD9C3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765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A285-C6C8-4FE8-88A6-FE5D1B988957}" type="datetime1">
              <a:rPr lang="it-IT" smtClean="0"/>
              <a:t>06/12/2012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429566" y="1108077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671145" y="5359769"/>
            <a:ext cx="168402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BB952-7191-424E-9566-98487E0CABBF}" type="datetime1">
              <a:rPr lang="it-IT" smtClean="0"/>
              <a:t>06/12/2012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50300" y="6356351"/>
            <a:ext cx="660400" cy="365125"/>
          </a:xfrm>
        </p:spPr>
        <p:txBody>
          <a:bodyPr/>
          <a:lstStyle/>
          <a:p>
            <a:fld id="{7B4D93FF-9965-43B8-A737-CE8E472B6C6F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0319" y="5816600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746625" y="6219826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B330-F30A-41E5-873C-C6EAD3BAA88D}" type="datetime1">
              <a:rPr lang="it-IT" smtClean="0"/>
              <a:t>06/12/2012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914402"/>
            <a:ext cx="222885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14402"/>
            <a:ext cx="652145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CBB7-ECAD-4ADB-B759-C16A7F61CBB8}" type="datetime1">
              <a:rPr lang="it-IT" smtClean="0"/>
              <a:t>06/12/2012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6919055" cy="1143000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9AD4-A8AC-471B-B16A-8299FC5CCE0A}" type="datetime1">
              <a:rPr lang="it-IT" smtClean="0"/>
              <a:t>06/12/2012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356" y="764704"/>
            <a:ext cx="2052781" cy="1043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F715-9D4B-4374-979A-259F5437FF3F}" type="datetime1">
              <a:rPr lang="it-IT" smtClean="0"/>
              <a:t>06/12/2012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502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A1C7-350B-4CCD-8118-5C1A412236F1}" type="datetime1">
              <a:rPr lang="it-IT" smtClean="0"/>
              <a:t>06/12/2012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0933-33BE-4A48-869C-A7FC5E109EF1}" type="datetime1">
              <a:rPr lang="it-IT" smtClean="0"/>
              <a:t>06/12/2012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E1DE-322B-4466-9155-CA44F669DCD2}" type="datetime1">
              <a:rPr lang="it-IT" smtClean="0"/>
              <a:t>06/12/2012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4906-3D0F-4B98-8FFD-CFBDAA093F98}" type="datetime1">
              <a:rPr lang="it-IT" smtClean="0"/>
              <a:t>06/12/2012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4056-C58D-4C78-B99C-6BDD78410858}" type="datetime1">
              <a:rPr lang="it-IT" smtClean="0"/>
              <a:t>06/12/2012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4C27-D019-45C5-8D3A-3A2A3D9397C4}" type="datetime1">
              <a:rPr lang="it-IT" smtClean="0"/>
              <a:t>06/12/2012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0319" y="-7144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746625" y="-7144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95300" y="1935480"/>
            <a:ext cx="89154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DCF715-9D4B-4374-979A-259F5437FF3F}" type="datetime1">
              <a:rPr lang="it-IT" smtClean="0"/>
              <a:t>06/12/2012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89250" y="6356351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85200" y="6356351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4D93FF-9965-43B8-A737-CE8E472B6C6F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20602" y="202408"/>
            <a:ext cx="9945594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4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497" y="1371600"/>
            <a:ext cx="8892988" cy="1828800"/>
          </a:xfrm>
        </p:spPr>
        <p:txBody>
          <a:bodyPr/>
          <a:lstStyle/>
          <a:p>
            <a:r>
              <a:rPr lang="it-IT" dirty="0" smtClean="0"/>
              <a:t>Giornata della Trasparenza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Università degli studi Roma Tre</a:t>
            </a:r>
          </a:p>
          <a:p>
            <a:r>
              <a:rPr lang="it-IT" dirty="0" smtClean="0"/>
              <a:t>6 Dicembre 2012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123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basi normative che hanno cambiato la P.A.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142/1990 Ordinamento delle autonomie </a:t>
            </a:r>
            <a:r>
              <a:rPr lang="it-IT" dirty="0" smtClean="0"/>
              <a:t>locali. </a:t>
            </a:r>
          </a:p>
          <a:p>
            <a:pPr lvl="1"/>
            <a:r>
              <a:rPr lang="it-IT" dirty="0" smtClean="0"/>
              <a:t>Snellimento fisico dell’apparato, riduzione della distanza tra stato e cittadino. </a:t>
            </a:r>
            <a:r>
              <a:rPr lang="it-IT" sz="1600" i="1" dirty="0" smtClean="0"/>
              <a:t>(«</a:t>
            </a:r>
            <a:r>
              <a:rPr lang="it-IT" sz="1600" i="1" dirty="0"/>
              <a:t>I comuni e le province sono titolari di funzioni proprie e di quelle conferite loro con legge dello Stato e della regione, secondo il principio di </a:t>
            </a:r>
            <a:r>
              <a:rPr lang="it-IT" sz="1600" i="1" dirty="0" err="1" smtClean="0"/>
              <a:t>sussidarietà</a:t>
            </a:r>
            <a:r>
              <a:rPr lang="it-IT" sz="1600" i="1" dirty="0" smtClean="0"/>
              <a:t>» ).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42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basi normative che hanno cambiato la P.A.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241/1990 </a:t>
            </a:r>
            <a:r>
              <a:rPr lang="it-IT" dirty="0"/>
              <a:t>Nuove norme in materia di procedimento amministrativo e di diritto di accesso ai documenti </a:t>
            </a:r>
            <a:r>
              <a:rPr lang="it-IT" dirty="0" smtClean="0"/>
              <a:t>amministrativi. </a:t>
            </a:r>
          </a:p>
          <a:p>
            <a:pPr lvl="1" algn="just"/>
            <a:r>
              <a:rPr lang="it-IT" dirty="0" smtClean="0"/>
              <a:t>Il procedimento: </a:t>
            </a:r>
            <a:r>
              <a:rPr lang="it-IT" sz="1800" dirty="0"/>
              <a:t>L’azione amministrativa non è più incentrata sull’atto, ma sul </a:t>
            </a:r>
            <a:r>
              <a:rPr lang="it-IT" sz="1800" dirty="0" smtClean="0"/>
              <a:t>procedimento, la </a:t>
            </a:r>
            <a:r>
              <a:rPr lang="it-IT" sz="1800" dirty="0"/>
              <a:t>decisione non si forma più con un atto imperativo dell’Amministrazione, ma con l’apporto del </a:t>
            </a:r>
            <a:r>
              <a:rPr lang="it-IT" sz="1800" dirty="0" smtClean="0"/>
              <a:t>cittadino;</a:t>
            </a:r>
          </a:p>
          <a:p>
            <a:pPr lvl="1" algn="just"/>
            <a:r>
              <a:rPr lang="it-IT" dirty="0"/>
              <a:t>La </a:t>
            </a:r>
            <a:r>
              <a:rPr lang="it-IT" dirty="0" smtClean="0"/>
              <a:t>partecipazione al </a:t>
            </a:r>
            <a:r>
              <a:rPr lang="it-IT" dirty="0"/>
              <a:t>procedimento </a:t>
            </a:r>
            <a:r>
              <a:rPr lang="it-IT" dirty="0" smtClean="0"/>
              <a:t>amministrativo</a:t>
            </a:r>
            <a:r>
              <a:rPr lang="it-IT" dirty="0"/>
              <a:t>: </a:t>
            </a:r>
            <a:r>
              <a:rPr lang="it-IT" dirty="0" smtClean="0"/>
              <a:t>c</a:t>
            </a:r>
            <a:r>
              <a:rPr lang="it-IT" sz="1900" dirty="0" smtClean="0"/>
              <a:t>omunicazione, intervento e diritti dei partecipanti </a:t>
            </a:r>
            <a:r>
              <a:rPr lang="it-IT" sz="1900" i="1" dirty="0" smtClean="0"/>
              <a:t>(«Qualunque </a:t>
            </a:r>
            <a:r>
              <a:rPr lang="it-IT" sz="1900" i="1" dirty="0"/>
              <a:t>soggetto, portatore di interessi pubblici o privati, nonché i portatori di interessi diffusi costituiti in associazioni o comitati, cui possa derivare un pregiudizio dal provvedimento, hanno facoltà di intervenire nel </a:t>
            </a:r>
            <a:r>
              <a:rPr lang="it-IT" sz="1900" i="1" dirty="0" smtClean="0"/>
              <a:t>procedimento»);</a:t>
            </a:r>
            <a:endParaRPr lang="it-IT" i="1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749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basi normative che hanno cambiato la P.A.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241/1990 </a:t>
            </a:r>
            <a:r>
              <a:rPr lang="it-IT" dirty="0"/>
              <a:t>Nuove norme in materia di procedimento amministrativo e di diritto di accesso ai documenti </a:t>
            </a:r>
            <a:r>
              <a:rPr lang="it-IT" dirty="0" smtClean="0"/>
              <a:t>amministrativi. </a:t>
            </a:r>
          </a:p>
          <a:p>
            <a:pPr lvl="1" algn="just"/>
            <a:r>
              <a:rPr lang="it-IT" dirty="0" smtClean="0"/>
              <a:t>Semplificazione </a:t>
            </a:r>
            <a:r>
              <a:rPr lang="it-IT" dirty="0"/>
              <a:t>dell'azione </a:t>
            </a:r>
            <a:r>
              <a:rPr lang="it-IT" dirty="0" smtClean="0"/>
              <a:t>amministrativa: </a:t>
            </a:r>
            <a:r>
              <a:rPr lang="it-IT" sz="2000" dirty="0" smtClean="0"/>
              <a:t>autocertificazione</a:t>
            </a:r>
            <a:endParaRPr lang="it-IT" dirty="0" smtClean="0"/>
          </a:p>
          <a:p>
            <a:pPr lvl="1" algn="just"/>
            <a:r>
              <a:rPr lang="it-IT" dirty="0"/>
              <a:t>Accesso ai documenti </a:t>
            </a:r>
            <a:r>
              <a:rPr lang="it-IT" dirty="0" smtClean="0"/>
              <a:t>amministrativi</a:t>
            </a:r>
            <a:r>
              <a:rPr lang="it-IT" dirty="0"/>
              <a:t>: </a:t>
            </a:r>
            <a:r>
              <a:rPr lang="it-IT" sz="1800" dirty="0" smtClean="0"/>
              <a:t>modalità </a:t>
            </a:r>
            <a:r>
              <a:rPr lang="it-IT" sz="1800" dirty="0"/>
              <a:t>di esercizio del diritto di accesso e </a:t>
            </a:r>
            <a:r>
              <a:rPr lang="it-IT" sz="1800" dirty="0" smtClean="0"/>
              <a:t>ricorsi.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5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basi normative che hanno cambiato la P.A.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445/2000 Testo unico delle disposizioni legislative e regolamentari in materia di documentazione amministrativa. </a:t>
            </a:r>
            <a:endParaRPr lang="it-IT" dirty="0" smtClean="0"/>
          </a:p>
          <a:p>
            <a:pPr lvl="1" algn="just"/>
            <a:r>
              <a:rPr lang="it-IT" dirty="0" smtClean="0"/>
              <a:t>Documento Informatico e Protocollo: </a:t>
            </a:r>
            <a:r>
              <a:rPr lang="it-IT" sz="1800" dirty="0"/>
              <a:t>aumento dell'efficacia dell'azione pubblica (efficacia), </a:t>
            </a:r>
            <a:r>
              <a:rPr lang="it-IT" sz="1800" dirty="0" smtClean="0"/>
              <a:t>contenimento </a:t>
            </a:r>
            <a:r>
              <a:rPr lang="it-IT" sz="1800" dirty="0"/>
              <a:t>dei costi di funzionamento delle amministrazioni e riduzione dei tempi necessari allo svolgimento delle varie attività (efficienza), </a:t>
            </a:r>
            <a:r>
              <a:rPr lang="it-IT" sz="1800" dirty="0" smtClean="0"/>
              <a:t>aumento </a:t>
            </a:r>
            <a:r>
              <a:rPr lang="it-IT" sz="1800" dirty="0"/>
              <a:t>della visibilità e della possibilità di controllo dell'utente sull'azione amministrativa (trasparenza). </a:t>
            </a:r>
            <a:endParaRPr lang="it-IT" sz="1800" dirty="0" smtClean="0"/>
          </a:p>
          <a:p>
            <a:pPr lvl="1" algn="just"/>
            <a:r>
              <a:rPr lang="it-IT" dirty="0" smtClean="0"/>
              <a:t>Dichiarazioni sostitutive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Obiettivo strategico: </a:t>
            </a:r>
            <a:r>
              <a:rPr lang="it-IT" dirty="0" err="1"/>
              <a:t>virtualizzare</a:t>
            </a:r>
            <a:r>
              <a:rPr lang="it-IT" dirty="0"/>
              <a:t> i procedimenti amministrativi </a:t>
            </a:r>
            <a:r>
              <a:rPr lang="it-IT" dirty="0" smtClean="0"/>
              <a:t>a partire </a:t>
            </a:r>
            <a:r>
              <a:rPr lang="it-IT" dirty="0"/>
              <a:t>dalla </a:t>
            </a:r>
            <a:r>
              <a:rPr lang="it-IT" dirty="0" smtClean="0"/>
              <a:t>dematerializzazione </a:t>
            </a:r>
            <a:r>
              <a:rPr lang="it-IT" dirty="0"/>
              <a:t>dei documenti cartacei, per raggiungere gradualmente </a:t>
            </a:r>
            <a:r>
              <a:rPr lang="it-IT" dirty="0" smtClean="0"/>
              <a:t>l’E-</a:t>
            </a:r>
            <a:r>
              <a:rPr lang="it-IT" dirty="0" err="1" smtClean="0"/>
              <a:t>Government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980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basi normative che hanno cambiato la P.A.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150/2009 Attuazione </a:t>
            </a:r>
            <a:r>
              <a:rPr lang="it-IT" dirty="0"/>
              <a:t>della legge 4 marzo 2009, n. 15, in materia di ottimizzazione della produttività del lavoro pubblico e di efficienza e trasparenza delle pubbliche amministrazioni. </a:t>
            </a:r>
            <a:endParaRPr lang="it-IT" dirty="0" smtClean="0"/>
          </a:p>
          <a:p>
            <a:pPr lvl="1" algn="just"/>
            <a:r>
              <a:rPr lang="it-IT" dirty="0" smtClean="0"/>
              <a:t>Misurazione</a:t>
            </a:r>
          </a:p>
          <a:p>
            <a:pPr lvl="1" algn="just"/>
            <a:r>
              <a:rPr lang="it-IT" dirty="0" smtClean="0"/>
              <a:t>Valutazione</a:t>
            </a:r>
          </a:p>
          <a:p>
            <a:pPr lvl="1" algn="just"/>
            <a:r>
              <a:rPr lang="it-IT" dirty="0" smtClean="0"/>
              <a:t>Trasparenza </a:t>
            </a:r>
            <a:r>
              <a:rPr lang="it-IT" sz="1700" i="1" dirty="0" smtClean="0"/>
              <a:t>(«La </a:t>
            </a:r>
            <a:r>
              <a:rPr lang="it-IT" sz="1700" i="1" dirty="0"/>
              <a:t>trasparenza è intesa come accessibilità totale, anche attraverso lo strumento della pubblicazione sui siti istituzionali delle amministrazioni pubbliche, delle informazioni concernenti ogni aspetto dell'organizzazione, degli indicatori relativi agli andamenti gestionali e all'utilizzo delle risorse per il perseguimento delle funzioni istituzionali, dei risultati dell'attività di misurazione e valutazione svolta dagli organi competenti, allo scopo di favorire forme diffuse di controllo del rispetto dei principi di buon andamento e </a:t>
            </a:r>
            <a:r>
              <a:rPr lang="it-IT" sz="1700" i="1" dirty="0" smtClean="0"/>
              <a:t>imparzialità»)</a:t>
            </a:r>
            <a:endParaRPr lang="it-IT" sz="1700" i="1" dirty="0"/>
          </a:p>
          <a:p>
            <a:pPr lvl="1" algn="just"/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1786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Programma della Trasparenza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/>
              <a:t>Portale dello </a:t>
            </a:r>
            <a:r>
              <a:rPr lang="it-IT" sz="2800" dirty="0" smtClean="0"/>
              <a:t>Studente (2005)</a:t>
            </a:r>
            <a:endParaRPr lang="it-IT" sz="2800" dirty="0"/>
          </a:p>
          <a:p>
            <a:r>
              <a:rPr lang="it-IT" sz="2800" dirty="0"/>
              <a:t>Gruppo di lavoro per il miglioramento dei servizi agli </a:t>
            </a:r>
            <a:r>
              <a:rPr lang="it-IT" sz="2800" dirty="0" smtClean="0"/>
              <a:t>studenti (2008)</a:t>
            </a:r>
          </a:p>
          <a:p>
            <a:r>
              <a:rPr lang="it-IT" sz="2800" dirty="0" smtClean="0"/>
              <a:t>Indagini di </a:t>
            </a:r>
            <a:r>
              <a:rPr lang="it-IT" sz="2800" dirty="0" err="1" smtClean="0"/>
              <a:t>Customer</a:t>
            </a:r>
            <a:r>
              <a:rPr lang="it-IT" sz="2800" dirty="0" smtClean="0"/>
              <a:t> </a:t>
            </a:r>
            <a:r>
              <a:rPr lang="it-IT" sz="2800" dirty="0" err="1" smtClean="0"/>
              <a:t>Satisfaction</a:t>
            </a:r>
            <a:r>
              <a:rPr lang="it-IT" sz="2800" dirty="0" smtClean="0"/>
              <a:t> (2011)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872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Portale dello Studente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Avviato nel 2005 (ver. 1.0), ampliato nel 2007 (ver 2.0)</a:t>
            </a:r>
          </a:p>
          <a:p>
            <a:r>
              <a:rPr lang="it-IT" b="1" dirty="0" smtClean="0"/>
              <a:t>Controllo diffuso</a:t>
            </a:r>
            <a:r>
              <a:rPr lang="it-IT" dirty="0" smtClean="0"/>
              <a:t>,</a:t>
            </a:r>
            <a:r>
              <a:rPr lang="it-IT" b="1" dirty="0" smtClean="0"/>
              <a:t> </a:t>
            </a:r>
            <a:r>
              <a:rPr lang="it-IT" dirty="0" smtClean="0"/>
              <a:t>con accesso ai dati della carriera e a tutti i servizi on-line (dalla domanda di immatricolazione alla stampa dei certificati)</a:t>
            </a:r>
          </a:p>
          <a:p>
            <a:r>
              <a:rPr lang="it-IT" dirty="0" smtClean="0"/>
              <a:t> Numeri:</a:t>
            </a:r>
          </a:p>
          <a:p>
            <a:pPr lvl="1"/>
            <a:r>
              <a:rPr lang="it-IT" dirty="0"/>
              <a:t>Riduzione delle </a:t>
            </a:r>
            <a:r>
              <a:rPr lang="it-IT" dirty="0" smtClean="0"/>
              <a:t>code</a:t>
            </a:r>
          </a:p>
          <a:p>
            <a:pPr lvl="1"/>
            <a:r>
              <a:rPr lang="it-IT" dirty="0" smtClean="0"/>
              <a:t>Certificati on-line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16</a:t>
            </a:fld>
            <a:endParaRPr lang="it-IT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724010"/>
              </p:ext>
            </p:extLst>
          </p:nvPr>
        </p:nvGraphicFramePr>
        <p:xfrm>
          <a:off x="5265035" y="4221088"/>
          <a:ext cx="4212468" cy="1527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078"/>
                <a:gridCol w="1482165"/>
                <a:gridCol w="2028225"/>
              </a:tblGrid>
              <a:tr h="381986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AA</a:t>
                      </a:r>
                      <a:endParaRPr lang="it-IT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Ticket emessi</a:t>
                      </a:r>
                      <a:endParaRPr lang="it-IT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Certificati on-line</a:t>
                      </a:r>
                      <a:endParaRPr lang="it-IT" sz="1400" dirty="0"/>
                    </a:p>
                  </a:txBody>
                  <a:tcPr marL="99060" marR="99060"/>
                </a:tc>
              </a:tr>
              <a:tr h="381986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2009</a:t>
                      </a:r>
                      <a:endParaRPr lang="it-IT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95.760</a:t>
                      </a:r>
                      <a:endParaRPr lang="it-IT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85.307</a:t>
                      </a:r>
                      <a:endParaRPr lang="it-IT" sz="1400" dirty="0"/>
                    </a:p>
                  </a:txBody>
                  <a:tcPr marL="99060" marR="99060"/>
                </a:tc>
              </a:tr>
              <a:tr h="381986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2010</a:t>
                      </a:r>
                      <a:endParaRPr lang="it-IT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58.463</a:t>
                      </a:r>
                      <a:endParaRPr lang="it-IT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206.883</a:t>
                      </a:r>
                      <a:endParaRPr lang="it-IT" sz="1400" dirty="0"/>
                    </a:p>
                  </a:txBody>
                  <a:tcPr marL="99060" marR="99060"/>
                </a:tc>
              </a:tr>
              <a:tr h="381986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2011</a:t>
                      </a:r>
                      <a:endParaRPr lang="it-IT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45.234</a:t>
                      </a:r>
                      <a:endParaRPr lang="it-IT" sz="14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229.732</a:t>
                      </a:r>
                      <a:endParaRPr lang="it-IT" sz="1400" dirty="0"/>
                    </a:p>
                  </a:txBody>
                  <a:tcPr marL="99060" marR="990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90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Gruppo di lavoro per il miglioramento dei servizi agli studenti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600" dirty="0" smtClean="0"/>
              <a:t>Avviato nel 2008, costituito da:</a:t>
            </a:r>
          </a:p>
          <a:p>
            <a:pPr lvl="1"/>
            <a:r>
              <a:rPr lang="it-IT" sz="1600" dirty="0" smtClean="0"/>
              <a:t>Area </a:t>
            </a:r>
            <a:r>
              <a:rPr lang="it-IT" sz="1600" dirty="0"/>
              <a:t>Sistemi </a:t>
            </a:r>
            <a:r>
              <a:rPr lang="it-IT" sz="1600" dirty="0" smtClean="0"/>
              <a:t>Informativi,</a:t>
            </a:r>
          </a:p>
          <a:p>
            <a:pPr lvl="1"/>
            <a:r>
              <a:rPr lang="it-IT" sz="1600" dirty="0" smtClean="0"/>
              <a:t>Area </a:t>
            </a:r>
            <a:r>
              <a:rPr lang="it-IT" sz="1600" dirty="0"/>
              <a:t>Telecomunicazioni, </a:t>
            </a:r>
            <a:endParaRPr lang="it-IT" sz="1600" dirty="0" smtClean="0"/>
          </a:p>
          <a:p>
            <a:pPr lvl="1"/>
            <a:r>
              <a:rPr lang="it-IT" sz="1600" dirty="0" smtClean="0"/>
              <a:t>Area Studenti</a:t>
            </a:r>
            <a:r>
              <a:rPr lang="it-IT" sz="1600" dirty="0"/>
              <a:t>, </a:t>
            </a:r>
            <a:endParaRPr lang="it-IT" sz="1600" dirty="0" smtClean="0"/>
          </a:p>
          <a:p>
            <a:pPr lvl="1"/>
            <a:r>
              <a:rPr lang="it-IT" sz="1600" dirty="0" smtClean="0"/>
              <a:t>Segreterie </a:t>
            </a:r>
            <a:r>
              <a:rPr lang="it-IT" sz="1600" dirty="0"/>
              <a:t>di Presidenza di Facoltà, </a:t>
            </a:r>
          </a:p>
          <a:p>
            <a:pPr lvl="1"/>
            <a:r>
              <a:rPr lang="it-IT" sz="1600" dirty="0" smtClean="0"/>
              <a:t>Ufficio </a:t>
            </a:r>
            <a:r>
              <a:rPr lang="it-IT" sz="1600" dirty="0"/>
              <a:t>per le Attività di Coordinamento delle Segreterie Didattiche, </a:t>
            </a:r>
            <a:endParaRPr lang="it-IT" sz="1600" dirty="0" smtClean="0"/>
          </a:p>
          <a:p>
            <a:pPr lvl="1"/>
            <a:r>
              <a:rPr lang="it-IT" sz="1600" dirty="0" smtClean="0"/>
              <a:t>Divisione </a:t>
            </a:r>
            <a:r>
              <a:rPr lang="it-IT" sz="1600" dirty="0"/>
              <a:t>Politiche </a:t>
            </a:r>
            <a:r>
              <a:rPr lang="it-IT" sz="1600" dirty="0" smtClean="0"/>
              <a:t>Studenti,</a:t>
            </a:r>
          </a:p>
          <a:p>
            <a:pPr lvl="1"/>
            <a:r>
              <a:rPr lang="it-IT" sz="1600" smtClean="0"/>
              <a:t>URP</a:t>
            </a:r>
            <a:endParaRPr lang="it-IT" sz="1600" dirty="0" smtClean="0"/>
          </a:p>
          <a:p>
            <a:pPr lvl="1"/>
            <a:r>
              <a:rPr lang="it-IT" sz="1600" b="1" dirty="0" smtClean="0"/>
              <a:t>Rappresentante degli studenti</a:t>
            </a:r>
          </a:p>
          <a:p>
            <a:r>
              <a:rPr lang="it-IT" sz="1600" dirty="0" smtClean="0"/>
              <a:t>Obiettivi:</a:t>
            </a:r>
          </a:p>
          <a:p>
            <a:pPr lvl="1"/>
            <a:r>
              <a:rPr lang="it-IT" sz="1600" dirty="0" smtClean="0"/>
              <a:t>armonizzazione </a:t>
            </a:r>
            <a:r>
              <a:rPr lang="it-IT" sz="1600" dirty="0"/>
              <a:t>dei processi di produzione dei servizi agli studenti;</a:t>
            </a:r>
          </a:p>
          <a:p>
            <a:pPr lvl="1"/>
            <a:r>
              <a:rPr lang="it-IT" sz="1600" dirty="0" smtClean="0"/>
              <a:t>normalizzazione </a:t>
            </a:r>
            <a:r>
              <a:rPr lang="it-IT" sz="1600" dirty="0"/>
              <a:t>della modulistica </a:t>
            </a:r>
            <a:r>
              <a:rPr lang="it-IT" sz="1600" dirty="0" smtClean="0"/>
              <a:t>di Ateneo;</a:t>
            </a:r>
            <a:endParaRPr lang="it-IT" sz="1600" dirty="0"/>
          </a:p>
          <a:p>
            <a:pPr lvl="1"/>
            <a:r>
              <a:rPr lang="it-IT" sz="1600" dirty="0"/>
              <a:t>sviluppo di un sistema informatico di gestione dei servizi;</a:t>
            </a:r>
          </a:p>
          <a:p>
            <a:pPr lvl="1"/>
            <a:r>
              <a:rPr lang="it-IT" sz="1600" dirty="0" smtClean="0"/>
              <a:t>avvio </a:t>
            </a:r>
            <a:r>
              <a:rPr lang="it-IT" sz="1600" dirty="0"/>
              <a:t>di un processo di cooperazione per la scelta delle best </a:t>
            </a:r>
            <a:r>
              <a:rPr lang="it-IT" sz="1600" dirty="0" err="1"/>
              <a:t>practice</a:t>
            </a:r>
            <a:r>
              <a:rPr lang="it-IT" sz="1600" dirty="0"/>
              <a:t> e per la loro diffusione</a:t>
            </a:r>
            <a:r>
              <a:rPr lang="it-IT" sz="1600" dirty="0" smtClean="0"/>
              <a:t>;</a:t>
            </a:r>
            <a:endParaRPr lang="it-IT" sz="1600" dirty="0"/>
          </a:p>
          <a:p>
            <a:r>
              <a:rPr lang="it-IT" sz="1600" dirty="0" smtClean="0"/>
              <a:t>Numeri: o</a:t>
            </a:r>
            <a:r>
              <a:rPr lang="it-IT" sz="1400" dirty="0" smtClean="0"/>
              <a:t>ltre 50 incontri in 4 anni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5400" dirty="0"/>
              <a:t>Indagini di </a:t>
            </a:r>
            <a:r>
              <a:rPr lang="it-IT" sz="5400" dirty="0" err="1"/>
              <a:t>Customer</a:t>
            </a:r>
            <a:r>
              <a:rPr lang="it-IT" sz="5400" dirty="0"/>
              <a:t> </a:t>
            </a:r>
            <a:r>
              <a:rPr lang="it-IT" sz="5400" dirty="0" err="1"/>
              <a:t>Satisfaction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Avviato nel 2011</a:t>
            </a:r>
          </a:p>
          <a:p>
            <a:pPr lvl="1"/>
            <a:r>
              <a:rPr lang="it-IT" dirty="0" smtClean="0"/>
              <a:t>Prima fase:</a:t>
            </a:r>
          </a:p>
          <a:p>
            <a:pPr lvl="2"/>
            <a:r>
              <a:rPr lang="it-IT" dirty="0" smtClean="0"/>
              <a:t>Giornata Orientamento: luglio 2011</a:t>
            </a:r>
          </a:p>
          <a:p>
            <a:pPr lvl="2"/>
            <a:r>
              <a:rPr lang="it-IT" dirty="0" smtClean="0"/>
              <a:t>Consegna Diplomi di laurea: ottobre 2011</a:t>
            </a:r>
          </a:p>
          <a:p>
            <a:pPr lvl="2"/>
            <a:r>
              <a:rPr lang="it-IT" dirty="0" smtClean="0"/>
              <a:t>Focus Group Studenti:  novembre 2011</a:t>
            </a:r>
          </a:p>
          <a:p>
            <a:pPr lvl="2"/>
            <a:r>
              <a:rPr lang="it-IT" dirty="0" smtClean="0"/>
              <a:t>Indagine Strategica: dicembre 2011</a:t>
            </a:r>
          </a:p>
          <a:p>
            <a:pPr lvl="2"/>
            <a:r>
              <a:rPr lang="it-IT" dirty="0" smtClean="0"/>
              <a:t>Immatricolati: febbraio 2012</a:t>
            </a:r>
          </a:p>
          <a:p>
            <a:pPr lvl="2"/>
            <a:r>
              <a:rPr lang="it-IT" dirty="0" smtClean="0"/>
              <a:t>Esami: maggio 2012</a:t>
            </a:r>
          </a:p>
          <a:p>
            <a:pPr lvl="1"/>
            <a:r>
              <a:rPr lang="it-IT" dirty="0" smtClean="0"/>
              <a:t>Seconda fase:</a:t>
            </a:r>
          </a:p>
          <a:p>
            <a:pPr lvl="2"/>
            <a:r>
              <a:rPr lang="it-IT" dirty="0" smtClean="0"/>
              <a:t>Settembre 2012 – Giugno 2013</a:t>
            </a:r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9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Verbalizzazione on-line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Inserimento rapido nella carriera dello studente delle prove d’esame sostenute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19</a:t>
            </a:fld>
            <a:endParaRPr lang="it-IT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690941"/>
              </p:ext>
            </p:extLst>
          </p:nvPr>
        </p:nvGraphicFramePr>
        <p:xfrm>
          <a:off x="1520619" y="3429000"/>
          <a:ext cx="6604000" cy="2962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000"/>
                <a:gridCol w="3302000"/>
              </a:tblGrid>
              <a:tr h="370327">
                <a:tc>
                  <a:txBody>
                    <a:bodyPr/>
                    <a:lstStyle/>
                    <a:p>
                      <a:r>
                        <a:rPr lang="it-IT" dirty="0" smtClean="0"/>
                        <a:t>Sessione</a:t>
                      </a:r>
                      <a:endParaRPr lang="it-IT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Verbali on-line</a:t>
                      </a:r>
                      <a:endParaRPr lang="it-IT" dirty="0"/>
                    </a:p>
                  </a:txBody>
                  <a:tcPr marL="99060" marR="99060"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it-IT" noProof="0" smtClean="0"/>
                        <a:t>Gennaio – Aprile 2011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0,6%</a:t>
                      </a:r>
                      <a:endParaRPr lang="it-IT" dirty="0"/>
                    </a:p>
                  </a:txBody>
                  <a:tcPr marL="99060" marR="99060"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it-IT" noProof="0" smtClean="0"/>
                        <a:t>Maggio – Agosto 2011</a:t>
                      </a:r>
                      <a:endParaRPr lang="it-IT" noProof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1,7%</a:t>
                      </a:r>
                      <a:endParaRPr lang="it-IT" dirty="0"/>
                    </a:p>
                  </a:txBody>
                  <a:tcPr marL="99060" marR="99060"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it-IT" noProof="0" smtClean="0"/>
                        <a:t>Settembre - Dicembre 2011</a:t>
                      </a:r>
                      <a:endParaRPr lang="it-IT" noProof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2,7%</a:t>
                      </a:r>
                    </a:p>
                  </a:txBody>
                  <a:tcPr marL="99060" marR="99060"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it-IT" noProof="0" smtClean="0"/>
                        <a:t>Gennaio – Aprile  2012</a:t>
                      </a:r>
                      <a:endParaRPr lang="it-IT" noProof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10,4%</a:t>
                      </a:r>
                    </a:p>
                  </a:txBody>
                  <a:tcPr marL="99060" marR="99060"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it-IT" noProof="0" smtClean="0"/>
                        <a:t>Maggio – Agosto 2012</a:t>
                      </a:r>
                      <a:endParaRPr lang="it-IT" noProof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33,2%</a:t>
                      </a:r>
                    </a:p>
                  </a:txBody>
                  <a:tcPr marL="99060" marR="99060"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Settembre - Dicembre  2012 *</a:t>
                      </a:r>
                      <a:endParaRPr lang="it-IT" noProof="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43,3%</a:t>
                      </a:r>
                    </a:p>
                  </a:txBody>
                  <a:tcPr marL="99060" marR="99060"/>
                </a:tc>
              </a:tr>
              <a:tr h="370327">
                <a:tc gridSpan="2">
                  <a:txBody>
                    <a:bodyPr/>
                    <a:lstStyle/>
                    <a:p>
                      <a:r>
                        <a:rPr lang="it-IT" sz="1200" noProof="0" dirty="0" smtClean="0"/>
                        <a:t>* Proiezione</a:t>
                      </a:r>
                      <a:endParaRPr lang="it-IT" sz="1200" noProof="0" dirty="0"/>
                    </a:p>
                  </a:txBody>
                  <a:tcPr marL="99060" marR="99060" anchor="b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78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497" y="1371600"/>
            <a:ext cx="8892988" cy="1828800"/>
          </a:xfrm>
        </p:spPr>
        <p:txBody>
          <a:bodyPr/>
          <a:lstStyle/>
          <a:p>
            <a:r>
              <a:rPr lang="it-IT" dirty="0" smtClean="0"/>
              <a:t>Giornata della Trasparenza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2504720"/>
          </a:xfrm>
        </p:spPr>
        <p:txBody>
          <a:bodyPr>
            <a:normAutofit/>
          </a:bodyPr>
          <a:lstStyle/>
          <a:p>
            <a:r>
              <a:rPr lang="it-IT" dirty="0" smtClean="0"/>
              <a:t>Università degli studi Roma Tre</a:t>
            </a:r>
          </a:p>
          <a:p>
            <a:r>
              <a:rPr lang="it-IT" dirty="0" smtClean="0"/>
              <a:t>6 Dicembre 2012</a:t>
            </a:r>
          </a:p>
          <a:p>
            <a:endParaRPr lang="it-IT" dirty="0" smtClean="0"/>
          </a:p>
          <a:p>
            <a:r>
              <a:rPr lang="it-IT" dirty="0" smtClean="0"/>
              <a:t>Dott.ssa Alessandra </a:t>
            </a:r>
            <a:r>
              <a:rPr lang="it-IT" dirty="0" err="1" smtClean="0"/>
              <a:t>Talmone</a:t>
            </a:r>
            <a:r>
              <a:rPr lang="it-IT" dirty="0" smtClean="0"/>
              <a:t> De Cicco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217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Codice Etico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Approvato dal Consiglio di Amministrazione e dal Senato Accademico </a:t>
            </a:r>
            <a:r>
              <a:rPr lang="it-IT" sz="2000" dirty="0" smtClean="0"/>
              <a:t>(rispettivamente 19-07-2011 </a:t>
            </a:r>
            <a:r>
              <a:rPr lang="it-IT" sz="2000" dirty="0"/>
              <a:t>e </a:t>
            </a:r>
            <a:r>
              <a:rPr lang="it-IT" sz="2000" dirty="0" smtClean="0"/>
              <a:t>21.07.2011)</a:t>
            </a:r>
          </a:p>
          <a:p>
            <a:pPr lvl="1"/>
            <a:r>
              <a:rPr lang="it-IT" dirty="0" smtClean="0"/>
              <a:t>Art.1: Correttezza di comportamento nei rapporti tra gli appartenenti alla comunità accademica</a:t>
            </a:r>
          </a:p>
          <a:p>
            <a:pPr lvl="1"/>
            <a:r>
              <a:rPr lang="it-IT" dirty="0" smtClean="0"/>
              <a:t>Art.16: Obbligo di motivazione, trasparenza e pubblicità degli atti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18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Lo scopo della giornata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Sperimentare un cammino di trasparenza: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 esperienza</a:t>
            </a:r>
          </a:p>
          <a:p>
            <a:r>
              <a:rPr lang="it-IT" dirty="0"/>
              <a:t>Effettiva soddisfazione del bisogno di trasparenza</a:t>
            </a:r>
          </a:p>
          <a:p>
            <a:r>
              <a:rPr lang="it-IT" dirty="0" smtClean="0"/>
              <a:t>Coinvolgimento degli stakeholder nel processo di elaborazione del Programma della Trasparenza</a:t>
            </a:r>
          </a:p>
          <a:p>
            <a:endParaRPr lang="it-IT" dirty="0" smtClean="0"/>
          </a:p>
          <a:p>
            <a:r>
              <a:rPr lang="it-IT" dirty="0" smtClean="0"/>
              <a:t>Svolgimento</a:t>
            </a:r>
          </a:p>
          <a:p>
            <a:pPr lvl="1"/>
            <a:r>
              <a:rPr lang="it-IT" dirty="0" smtClean="0"/>
              <a:t>Presentazione del Programma</a:t>
            </a:r>
          </a:p>
          <a:p>
            <a:pPr lvl="1"/>
            <a:r>
              <a:rPr lang="it-IT" dirty="0" smtClean="0"/>
              <a:t>Interventi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07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Comunicazione dell’evento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News sul Portale </a:t>
            </a:r>
            <a:r>
              <a:rPr lang="it-IT" dirty="0"/>
              <a:t>dello </a:t>
            </a:r>
            <a:r>
              <a:rPr lang="it-IT" dirty="0" smtClean="0"/>
              <a:t>Studente</a:t>
            </a:r>
          </a:p>
          <a:p>
            <a:pPr lvl="0"/>
            <a:r>
              <a:rPr lang="it-IT" dirty="0" smtClean="0"/>
              <a:t>News </a:t>
            </a:r>
            <a:r>
              <a:rPr lang="it-IT" dirty="0"/>
              <a:t>sul </a:t>
            </a:r>
            <a:r>
              <a:rPr lang="it-IT" dirty="0" smtClean="0"/>
              <a:t>Sito </a:t>
            </a:r>
            <a:r>
              <a:rPr lang="it-IT" dirty="0"/>
              <a:t>Web </a:t>
            </a:r>
            <a:r>
              <a:rPr lang="it-IT" dirty="0" smtClean="0"/>
              <a:t>Ateneo</a:t>
            </a:r>
          </a:p>
          <a:p>
            <a:pPr lvl="0"/>
            <a:r>
              <a:rPr lang="it-IT" dirty="0" smtClean="0"/>
              <a:t>News </a:t>
            </a:r>
            <a:r>
              <a:rPr lang="it-IT" dirty="0"/>
              <a:t>sul Sito </a:t>
            </a:r>
            <a:r>
              <a:rPr lang="it-IT" dirty="0" smtClean="0"/>
              <a:t>URP</a:t>
            </a:r>
          </a:p>
          <a:p>
            <a:pPr lvl="0"/>
            <a:r>
              <a:rPr lang="it-IT" dirty="0" err="1" smtClean="0"/>
              <a:t>Twitter</a:t>
            </a:r>
            <a:r>
              <a:rPr lang="it-IT" dirty="0" smtClean="0"/>
              <a:t> </a:t>
            </a:r>
          </a:p>
          <a:p>
            <a:pPr lvl="0"/>
            <a:r>
              <a:rPr lang="it-IT" dirty="0" smtClean="0"/>
              <a:t>Bollettino </a:t>
            </a:r>
            <a:r>
              <a:rPr lang="it-IT" dirty="0"/>
              <a:t>settimanale dell’ufficio Stampa  all’ </a:t>
            </a:r>
            <a:r>
              <a:rPr lang="it-IT" dirty="0" smtClean="0"/>
              <a:t>Ateneo ”L’Agenda </a:t>
            </a:r>
            <a:r>
              <a:rPr lang="it-IT" dirty="0"/>
              <a:t>di Roma Tre”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25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Inviti alla giornata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it-IT" sz="2000" dirty="0"/>
              <a:t>Interni all’Università</a:t>
            </a:r>
          </a:p>
          <a:p>
            <a:pPr lvl="1"/>
            <a:r>
              <a:rPr lang="it-IT" sz="1800" dirty="0"/>
              <a:t>Studenti</a:t>
            </a:r>
          </a:p>
          <a:p>
            <a:pPr lvl="2"/>
            <a:r>
              <a:rPr lang="it-IT" sz="1400" dirty="0"/>
              <a:t>Il Presidente del Consiglio degli Studenti</a:t>
            </a:r>
          </a:p>
          <a:p>
            <a:pPr lvl="2"/>
            <a:r>
              <a:rPr lang="it-IT" sz="1400" dirty="0"/>
              <a:t>I Rappresentanti in Senato Accademico </a:t>
            </a:r>
            <a:r>
              <a:rPr lang="it-IT" sz="1400" dirty="0" smtClean="0"/>
              <a:t>e </a:t>
            </a:r>
            <a:r>
              <a:rPr lang="it-IT" sz="1400" dirty="0"/>
              <a:t>CDA</a:t>
            </a:r>
          </a:p>
          <a:p>
            <a:pPr lvl="1"/>
            <a:r>
              <a:rPr lang="it-IT" sz="1800" dirty="0" smtClean="0"/>
              <a:t>Personale</a:t>
            </a:r>
          </a:p>
          <a:p>
            <a:pPr lvl="2"/>
            <a:r>
              <a:rPr lang="it-IT" sz="1400" dirty="0"/>
              <a:t>I Rappresentanti del Personale in Senato Accademico e in CDA</a:t>
            </a:r>
          </a:p>
          <a:p>
            <a:pPr lvl="1"/>
            <a:r>
              <a:rPr lang="it-IT" sz="1800" dirty="0" smtClean="0"/>
              <a:t>Organizzazioni Sindacali:</a:t>
            </a:r>
            <a:endParaRPr lang="it-IT" sz="1800" dirty="0"/>
          </a:p>
          <a:p>
            <a:pPr lvl="2"/>
            <a:r>
              <a:rPr lang="it-IT" sz="1400" dirty="0"/>
              <a:t>I Rappresentanti interni delle OO.SS.</a:t>
            </a:r>
          </a:p>
          <a:p>
            <a:pPr lvl="2"/>
            <a:r>
              <a:rPr lang="it-IT" sz="1400" dirty="0"/>
              <a:t>I Componenti delle RSU</a:t>
            </a:r>
          </a:p>
          <a:p>
            <a:pPr lvl="2"/>
            <a:r>
              <a:rPr lang="it-IT" sz="1400" dirty="0"/>
              <a:t>Ufficio Relazioni Sindacali</a:t>
            </a:r>
          </a:p>
          <a:p>
            <a:pPr lvl="1"/>
            <a:r>
              <a:rPr lang="it-IT" sz="1800" dirty="0" smtClean="0"/>
              <a:t>Uffici:</a:t>
            </a:r>
            <a:endParaRPr lang="it-IT" sz="1800" dirty="0"/>
          </a:p>
          <a:p>
            <a:pPr lvl="2"/>
            <a:r>
              <a:rPr lang="it-IT" sz="1400" dirty="0" smtClean="0"/>
              <a:t>Gruppo di </a:t>
            </a:r>
            <a:r>
              <a:rPr lang="it-IT" sz="1400" dirty="0"/>
              <a:t>lavoro </a:t>
            </a:r>
            <a:r>
              <a:rPr lang="it-IT" sz="1400" dirty="0" smtClean="0"/>
              <a:t>per la riorganizzazione </a:t>
            </a:r>
            <a:r>
              <a:rPr lang="it-IT" sz="1400" dirty="0"/>
              <a:t>dei servizi di segreteria per gli </a:t>
            </a:r>
            <a:r>
              <a:rPr lang="it-IT" sz="1400" dirty="0" smtClean="0"/>
              <a:t>studenti</a:t>
            </a:r>
          </a:p>
          <a:p>
            <a:pPr lvl="2"/>
            <a:r>
              <a:rPr lang="it-IT" sz="1400" dirty="0" smtClean="0"/>
              <a:t>Ufficio Statistico</a:t>
            </a:r>
            <a:endParaRPr lang="it-IT" sz="1400" dirty="0"/>
          </a:p>
          <a:p>
            <a:pPr lvl="2"/>
            <a:r>
              <a:rPr lang="it-IT" sz="1400" dirty="0" smtClean="0"/>
              <a:t>Ufficio di Supporto </a:t>
            </a:r>
            <a:r>
              <a:rPr lang="it-IT" sz="1400" dirty="0"/>
              <a:t>al Nucleo di Valutazione</a:t>
            </a:r>
          </a:p>
          <a:p>
            <a:pPr lvl="2"/>
            <a:r>
              <a:rPr lang="it-IT" sz="1400" dirty="0" smtClean="0"/>
              <a:t>Sistema Bibliotecario di Ateneo</a:t>
            </a:r>
            <a:endParaRPr lang="it-IT" sz="1400" dirty="0"/>
          </a:p>
          <a:p>
            <a:pPr lvl="2"/>
            <a:r>
              <a:rPr lang="it-IT" sz="1400" dirty="0"/>
              <a:t>Le </a:t>
            </a:r>
            <a:r>
              <a:rPr lang="it-IT" sz="1400" dirty="0" smtClean="0"/>
              <a:t>Facoltà</a:t>
            </a:r>
            <a:endParaRPr lang="it-IT" sz="1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3853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Inviti alla giornata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it-IT" sz="2000" dirty="0" smtClean="0"/>
              <a:t>Esterni all’Università</a:t>
            </a:r>
            <a:endParaRPr lang="it-IT" sz="2000" dirty="0"/>
          </a:p>
          <a:p>
            <a:pPr lvl="1"/>
            <a:r>
              <a:rPr lang="it-IT" sz="1800" dirty="0" smtClean="0"/>
              <a:t>Enti</a:t>
            </a:r>
            <a:endParaRPr lang="it-IT" sz="1800" dirty="0"/>
          </a:p>
          <a:p>
            <a:pPr lvl="2"/>
            <a:r>
              <a:rPr lang="it-IT" sz="1400" dirty="0"/>
              <a:t>CNA  Giovani </a:t>
            </a:r>
            <a:r>
              <a:rPr lang="it-IT" sz="1400" dirty="0" smtClean="0"/>
              <a:t>Imprenditori</a:t>
            </a:r>
          </a:p>
          <a:p>
            <a:pPr lvl="2"/>
            <a:r>
              <a:rPr lang="it-IT" sz="1400" dirty="0" smtClean="0"/>
              <a:t>CONFAPI Piccola </a:t>
            </a:r>
            <a:r>
              <a:rPr lang="it-IT" sz="1400" dirty="0"/>
              <a:t>e Media Industria</a:t>
            </a:r>
          </a:p>
          <a:p>
            <a:pPr lvl="2"/>
            <a:r>
              <a:rPr lang="it-IT" sz="1400" dirty="0" smtClean="0"/>
              <a:t>Confartigianato </a:t>
            </a:r>
            <a:r>
              <a:rPr lang="it-IT" sz="1400" dirty="0"/>
              <a:t>Giovani Imprenditori</a:t>
            </a:r>
          </a:p>
          <a:p>
            <a:pPr lvl="2"/>
            <a:r>
              <a:rPr lang="it-IT" sz="1400" dirty="0" smtClean="0"/>
              <a:t>Confcommercio</a:t>
            </a:r>
          </a:p>
          <a:p>
            <a:pPr lvl="2"/>
            <a:r>
              <a:rPr lang="it-IT" sz="1400" dirty="0" smtClean="0"/>
              <a:t>Confindustria </a:t>
            </a:r>
            <a:r>
              <a:rPr lang="it-IT" sz="1400" dirty="0"/>
              <a:t>Giovani Imprenditori	</a:t>
            </a:r>
          </a:p>
          <a:p>
            <a:pPr lvl="2"/>
            <a:r>
              <a:rPr lang="it-IT" sz="1400" dirty="0" smtClean="0"/>
              <a:t>Consiglio </a:t>
            </a:r>
            <a:r>
              <a:rPr lang="it-IT" sz="1400" dirty="0"/>
              <a:t>Nazionale Notariato </a:t>
            </a:r>
            <a:endParaRPr lang="it-IT" sz="1400" dirty="0" smtClean="0"/>
          </a:p>
          <a:p>
            <a:pPr lvl="2"/>
            <a:r>
              <a:rPr lang="it-IT" sz="1400" dirty="0" smtClean="0"/>
              <a:t>Municipio XI</a:t>
            </a:r>
            <a:endParaRPr lang="it-IT" sz="1400" dirty="0"/>
          </a:p>
          <a:p>
            <a:pPr lvl="1"/>
            <a:r>
              <a:rPr lang="it-IT" sz="1800" dirty="0" smtClean="0"/>
              <a:t>Università:</a:t>
            </a:r>
            <a:endParaRPr lang="it-IT" sz="1800" dirty="0"/>
          </a:p>
          <a:p>
            <a:pPr lvl="2"/>
            <a:r>
              <a:rPr lang="it-IT" sz="1400" dirty="0" smtClean="0"/>
              <a:t>URP La Sapienza</a:t>
            </a:r>
          </a:p>
          <a:p>
            <a:pPr lvl="2"/>
            <a:r>
              <a:rPr lang="it-IT" sz="1400" dirty="0"/>
              <a:t>URP LUSPIO</a:t>
            </a:r>
          </a:p>
          <a:p>
            <a:pPr lvl="2"/>
            <a:r>
              <a:rPr lang="it-IT" sz="1400" dirty="0" smtClean="0"/>
              <a:t>URP Tor Vergata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323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497" y="1371600"/>
            <a:ext cx="8892988" cy="1828800"/>
          </a:xfrm>
        </p:spPr>
        <p:txBody>
          <a:bodyPr/>
          <a:lstStyle/>
          <a:p>
            <a:r>
              <a:rPr lang="it-IT" dirty="0" smtClean="0"/>
              <a:t>Giornata della Trasparenza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2360704"/>
          </a:xfrm>
        </p:spPr>
        <p:txBody>
          <a:bodyPr/>
          <a:lstStyle/>
          <a:p>
            <a:r>
              <a:rPr lang="it-IT" dirty="0" smtClean="0"/>
              <a:t>Università degli studi Roma Tre</a:t>
            </a:r>
          </a:p>
          <a:p>
            <a:r>
              <a:rPr lang="it-IT" dirty="0" smtClean="0"/>
              <a:t>6 Dicembre 2012</a:t>
            </a:r>
          </a:p>
          <a:p>
            <a:endParaRPr lang="it-IT" dirty="0" smtClean="0"/>
          </a:p>
          <a:p>
            <a:r>
              <a:rPr lang="it-IT" dirty="0" smtClean="0"/>
              <a:t>Ing. Alessandro Masci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913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basi normative che hanno cambiato la P.A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Nel settore pubblico esiste una connessione diretta e derivata tra normativa e </a:t>
            </a:r>
            <a:r>
              <a:rPr lang="it-IT" dirty="0" smtClean="0"/>
              <a:t>innovazione che </a:t>
            </a:r>
            <a:r>
              <a:rPr lang="it-IT" dirty="0"/>
              <a:t>fa si che le norme siano contemporaneamente motore del cambiamento, vincolo al cambiamento e oggetto del </a:t>
            </a:r>
            <a:r>
              <a:rPr lang="it-IT" dirty="0" smtClean="0"/>
              <a:t>cambiamento.</a:t>
            </a:r>
          </a:p>
          <a:p>
            <a:pPr algn="just"/>
            <a:endParaRPr lang="it-IT" dirty="0" smtClean="0"/>
          </a:p>
          <a:p>
            <a:pPr lvl="0" algn="just"/>
            <a:r>
              <a:rPr lang="it-IT" dirty="0" smtClean="0"/>
              <a:t>Fino agli anni 80 esisteva </a:t>
            </a:r>
            <a:r>
              <a:rPr lang="it-IT" dirty="0"/>
              <a:t>una obiettiva centralità della "</a:t>
            </a:r>
            <a:r>
              <a:rPr lang="it-IT" dirty="0" smtClean="0"/>
              <a:t>normativa": la </a:t>
            </a:r>
            <a:r>
              <a:rPr lang="it-IT" dirty="0"/>
              <a:t>tipica autoreferenzialità della P.A. abituata a privilegiare la conformità alla norma rispetto alla soddisfazione delle esigenze degli </a:t>
            </a:r>
            <a:r>
              <a:rPr lang="it-IT" dirty="0" smtClean="0"/>
              <a:t>utenti.</a:t>
            </a:r>
            <a:endParaRPr lang="it-IT" dirty="0"/>
          </a:p>
          <a:p>
            <a:pPr algn="just"/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4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basi normative che hanno cambiato la P.A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1990 -&gt; 2000 -&gt; 2009:  cambia </a:t>
            </a:r>
            <a:r>
              <a:rPr lang="it-IT" dirty="0"/>
              <a:t>il tradizionale rapporto tra cittadini e P.A. in un nuovo tipo di rapporto, dove le esigenze del cittadino sono al centro del sistema come in un modello </a:t>
            </a:r>
            <a:r>
              <a:rPr lang="it-IT" dirty="0" err="1" smtClean="0"/>
              <a:t>clientecentrico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D93FF-9965-43B8-A737-CE8E472B6C6F}" type="slidenum">
              <a:rPr lang="it-IT" smtClean="0"/>
              <a:t>9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610" y="3686176"/>
            <a:ext cx="6872288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610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4325</TotalTime>
  <Words>1100</Words>
  <Application>Microsoft Office PowerPoint</Application>
  <PresentationFormat>A4 (21x29,7 cm)</PresentationFormat>
  <Paragraphs>176</Paragraphs>
  <Slides>20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Equinozio</vt:lpstr>
      <vt:lpstr>Giornata della Trasparenza</vt:lpstr>
      <vt:lpstr>Giornata della Trasparenza</vt:lpstr>
      <vt:lpstr>Lo scopo della giornata</vt:lpstr>
      <vt:lpstr>Comunicazione dell’evento</vt:lpstr>
      <vt:lpstr>Inviti alla giornata</vt:lpstr>
      <vt:lpstr>Inviti alla giornata</vt:lpstr>
      <vt:lpstr>Giornata della Trasparenza</vt:lpstr>
      <vt:lpstr>Le basi normative che hanno cambiato la P.A.</vt:lpstr>
      <vt:lpstr>Le basi normative che hanno cambiato la P.A.</vt:lpstr>
      <vt:lpstr>Le basi normative che hanno cambiato la P.A.</vt:lpstr>
      <vt:lpstr>Le basi normative che hanno cambiato la P.A.</vt:lpstr>
      <vt:lpstr>Le basi normative che hanno cambiato la P.A.</vt:lpstr>
      <vt:lpstr>Le basi normative che hanno cambiato la P.A.</vt:lpstr>
      <vt:lpstr>Le basi normative che hanno cambiato la P.A.</vt:lpstr>
      <vt:lpstr>Programma della Trasparenza</vt:lpstr>
      <vt:lpstr>Portale dello Studente</vt:lpstr>
      <vt:lpstr>Gruppo di lavoro per il miglioramento dei servizi agli studenti</vt:lpstr>
      <vt:lpstr>Indagini di Customer Satisfaction</vt:lpstr>
      <vt:lpstr>Verbalizzazione on-line</vt:lpstr>
      <vt:lpstr>Codice Etico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Giornata della Trasparenza</dc:title>
  <dc:creator>Alessandro Masci</dc:creator>
  <cp:lastModifiedBy>Alessandro Masci</cp:lastModifiedBy>
  <cp:revision>31</cp:revision>
  <cp:lastPrinted>2012-12-04T09:12:12Z</cp:lastPrinted>
  <dcterms:created xsi:type="dcterms:W3CDTF">2012-11-06T10:32:40Z</dcterms:created>
  <dcterms:modified xsi:type="dcterms:W3CDTF">2012-12-06T12:16:45Z</dcterms:modified>
</cp:coreProperties>
</file>